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4"/>
  </p:notesMasterIdLst>
  <p:sldIdLst>
    <p:sldId id="256" r:id="rId2"/>
    <p:sldId id="265" r:id="rId3"/>
    <p:sldId id="333" r:id="rId4"/>
    <p:sldId id="257" r:id="rId5"/>
    <p:sldId id="259" r:id="rId6"/>
    <p:sldId id="258" r:id="rId7"/>
    <p:sldId id="263" r:id="rId8"/>
    <p:sldId id="261" r:id="rId9"/>
    <p:sldId id="266" r:id="rId10"/>
    <p:sldId id="330" r:id="rId11"/>
    <p:sldId id="332" r:id="rId12"/>
    <p:sldId id="272" r:id="rId13"/>
    <p:sldId id="264" r:id="rId14"/>
    <p:sldId id="294" r:id="rId15"/>
    <p:sldId id="295" r:id="rId16"/>
    <p:sldId id="296" r:id="rId17"/>
    <p:sldId id="327" r:id="rId18"/>
    <p:sldId id="329" r:id="rId19"/>
    <p:sldId id="288" r:id="rId20"/>
    <p:sldId id="289" r:id="rId21"/>
    <p:sldId id="293" r:id="rId22"/>
    <p:sldId id="297" r:id="rId23"/>
    <p:sldId id="267" r:id="rId24"/>
    <p:sldId id="331" r:id="rId25"/>
    <p:sldId id="271" r:id="rId26"/>
    <p:sldId id="323" r:id="rId27"/>
    <p:sldId id="276" r:id="rId28"/>
    <p:sldId id="277" r:id="rId29"/>
    <p:sldId id="278" r:id="rId30"/>
    <p:sldId id="299" r:id="rId31"/>
    <p:sldId id="279" r:id="rId32"/>
    <p:sldId id="280" r:id="rId33"/>
    <p:sldId id="324" r:id="rId34"/>
    <p:sldId id="325" r:id="rId35"/>
    <p:sldId id="326" r:id="rId36"/>
    <p:sldId id="283" r:id="rId37"/>
    <p:sldId id="284" r:id="rId38"/>
    <p:sldId id="285" r:id="rId39"/>
    <p:sldId id="337" r:id="rId40"/>
    <p:sldId id="287" r:id="rId41"/>
    <p:sldId id="290" r:id="rId42"/>
    <p:sldId id="274" r:id="rId43"/>
    <p:sldId id="301" r:id="rId44"/>
    <p:sldId id="298" r:id="rId45"/>
    <p:sldId id="292" r:id="rId46"/>
    <p:sldId id="303" r:id="rId47"/>
    <p:sldId id="300" r:id="rId48"/>
    <p:sldId id="302" r:id="rId49"/>
    <p:sldId id="304" r:id="rId50"/>
    <p:sldId id="305" r:id="rId51"/>
    <p:sldId id="307" r:id="rId52"/>
    <p:sldId id="30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3699" autoAdjust="0"/>
  </p:normalViewPr>
  <p:slideViewPr>
    <p:cSldViewPr>
      <p:cViewPr varScale="1">
        <p:scale>
          <a:sx n="120" d="100"/>
          <a:sy n="120" d="100"/>
        </p:scale>
        <p:origin x="19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10/12/18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9F2453-3965-419E-86F6-AC6F6D6898A0}" type="slidenum">
              <a:rPr lang="en-US" smtClean="0"/>
              <a:t>26</a:t>
            </a:fld>
            <a:endParaRPr lang="en-US"/>
          </a:p>
        </p:txBody>
      </p:sp>
    </p:spTree>
    <p:extLst>
      <p:ext uri="{BB962C8B-B14F-4D97-AF65-F5344CB8AC3E}">
        <p14:creationId xmlns:p14="http://schemas.microsoft.com/office/powerpoint/2010/main" val="26785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27</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28</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31</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32</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33</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34</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35</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10/12/18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10/12/18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10/12/18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10/12/18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10/12/18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10/12/18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1004" y="3505200"/>
            <a:ext cx="6306022" cy="1138773"/>
          </a:xfrm>
          <a:prstGeom prst="rect">
            <a:avLst/>
          </a:prstGeom>
        </p:spPr>
        <p:txBody>
          <a:bodyPr wrap="none">
            <a:spAutoFit/>
          </a:bodyPr>
          <a:lstStyle/>
          <a:p>
            <a:pPr algn="ctr"/>
            <a:r>
              <a:rPr lang="en-GB" altLang="en-US" sz="2800" b="0" i="1" dirty="0">
                <a:solidFill>
                  <a:schemeClr val="tx2"/>
                </a:solidFill>
              </a:rPr>
              <a:t>Spatia</a:t>
            </a:r>
            <a:r>
              <a:rPr lang="en-GB" altLang="en-US" sz="2800" i="1" dirty="0">
                <a:solidFill>
                  <a:schemeClr val="tx2"/>
                </a:solidFill>
              </a:rPr>
              <a:t>l Data Analysis for Public Health</a:t>
            </a:r>
            <a:endParaRPr lang="en-GB" altLang="en-US" sz="2800" b="0" i="1" dirty="0">
              <a:solidFill>
                <a:schemeClr val="tx2"/>
              </a:solidFill>
            </a:endParaRP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2018 </a:t>
            </a:r>
            <a:endParaRPr lang="en-US" sz="2000" dirty="0"/>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pic>
        <p:nvPicPr>
          <p:cNvPr id="6" name="Picture 5">
            <a:extLst>
              <a:ext uri="{FF2B5EF4-FFF2-40B4-BE49-F238E27FC236}">
                <a16:creationId xmlns:a16="http://schemas.microsoft.com/office/drawing/2014/main" id="{8162328B-F25D-BA4E-B0F1-05841C4820C8}"/>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7" name="TextBox 6">
            <a:extLst>
              <a:ext uri="{FF2B5EF4-FFF2-40B4-BE49-F238E27FC236}">
                <a16:creationId xmlns:a16="http://schemas.microsoft.com/office/drawing/2014/main" id="{377B50DA-853C-E649-8088-B72548F179F0}"/>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graphicFrame>
        <p:nvGraphicFramePr>
          <p:cNvPr id="8" name="Table 7">
            <a:extLst>
              <a:ext uri="{FF2B5EF4-FFF2-40B4-BE49-F238E27FC236}">
                <a16:creationId xmlns:a16="http://schemas.microsoft.com/office/drawing/2014/main" id="{7290BFD2-C6A2-B447-B0EA-E78BDE4BB1B6}"/>
              </a:ext>
            </a:extLst>
          </p:cNvPr>
          <p:cNvGraphicFramePr>
            <a:graphicFrameLocks noGrp="1"/>
          </p:cNvGraphicFramePr>
          <p:nvPr>
            <p:extLst>
              <p:ext uri="{D42A27DB-BD31-4B8C-83A1-F6EECF244321}">
                <p14:modId xmlns:p14="http://schemas.microsoft.com/office/powerpoint/2010/main" val="2021650475"/>
              </p:ext>
            </p:extLst>
          </p:nvPr>
        </p:nvGraphicFramePr>
        <p:xfrm>
          <a:off x="381000" y="1295400"/>
          <a:ext cx="5486400" cy="36626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63004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9BDE-EED0-2D41-AC1C-51945A2FFF5C}"/>
              </a:ext>
            </a:extLst>
          </p:cNvPr>
          <p:cNvGraphicFramePr>
            <a:graphicFrameLocks noGrp="1"/>
          </p:cNvGraphicFramePr>
          <p:nvPr>
            <p:extLst>
              <p:ext uri="{D42A27DB-BD31-4B8C-83A1-F6EECF244321}">
                <p14:modId xmlns:p14="http://schemas.microsoft.com/office/powerpoint/2010/main" val="672622042"/>
              </p:ext>
            </p:extLst>
          </p:nvPr>
        </p:nvGraphicFramePr>
        <p:xfrm>
          <a:off x="381000" y="1295400"/>
          <a:ext cx="5486400" cy="40640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r h="370840">
                <a:tc>
                  <a:txBody>
                    <a:bodyPr/>
                    <a:lstStyle/>
                    <a:p>
                      <a:pPr rtl="0" fontAlgn="t">
                        <a:spcBef>
                          <a:spcPts val="600"/>
                        </a:spcBef>
                        <a:spcAft>
                          <a:spcPts val="600"/>
                        </a:spcAft>
                      </a:pPr>
                      <a:r>
                        <a:rPr lang="en-US" sz="1800" dirty="0">
                          <a:effectLst/>
                          <a:latin typeface="Arial" panose="020B0604020202020204" pitchFamily="34" charset="0"/>
                          <a:cs typeface="Arial" panose="020B0604020202020204" pitchFamily="34" charset="0"/>
                        </a:rPr>
                        <a:t>Final assessment</a:t>
                      </a: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10</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8"/>
                  </a:ext>
                </a:extLst>
              </a:tr>
            </a:tbl>
          </a:graphicData>
        </a:graphic>
      </p:graphicFrame>
      <p:sp>
        <p:nvSpPr>
          <p:cNvPr id="5" name="Title 1"/>
          <p:cNvSpPr>
            <a:spLocks noGrp="1"/>
          </p:cNvSpPr>
          <p:nvPr>
            <p:ph type="title"/>
          </p:nvPr>
        </p:nvSpPr>
        <p:spPr>
          <a:xfrm>
            <a:off x="381000" y="350838"/>
            <a:ext cx="8229600" cy="792162"/>
          </a:xfrm>
        </p:spPr>
        <p:txBody>
          <a:bodyPr>
            <a:normAutofit/>
          </a:bodyPr>
          <a:lstStyle/>
          <a:p>
            <a:pPr algn="l"/>
            <a:r>
              <a:rPr lang="en-US" sz="3600" b="1" dirty="0">
                <a:solidFill>
                  <a:schemeClr val="accent6"/>
                </a:solidFill>
              </a:rPr>
              <a:t>Overview</a:t>
            </a:r>
          </a:p>
        </p:txBody>
      </p:sp>
    </p:spTree>
    <p:extLst>
      <p:ext uri="{BB962C8B-B14F-4D97-AF65-F5344CB8AC3E}">
        <p14:creationId xmlns:p14="http://schemas.microsoft.com/office/powerpoint/2010/main" val="405858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lstStyle/>
          <a:p>
            <a:r>
              <a:rPr lang="en-US" dirty="0"/>
              <a:t>Labs (0%)</a:t>
            </a:r>
          </a:p>
          <a:p>
            <a:pPr lvl="1"/>
            <a:r>
              <a:rPr lang="en-US" dirty="0"/>
              <a:t>Each week we will post a lab for you to work through on your own time</a:t>
            </a:r>
          </a:p>
          <a:p>
            <a:pPr lvl="1"/>
            <a:r>
              <a:rPr lang="en-US" dirty="0"/>
              <a:t>The lab will be the exact same as the code demonstrated via video, with a few addition tasks</a:t>
            </a:r>
          </a:p>
          <a:p>
            <a:pPr lvl="1"/>
            <a:r>
              <a:rPr lang="en-US" dirty="0"/>
              <a:t>Labs are for practice, they are NOT graded  </a:t>
            </a:r>
          </a:p>
          <a:p>
            <a:r>
              <a:rPr lang="en-US" dirty="0"/>
              <a:t>Assignments (50%)</a:t>
            </a:r>
          </a:p>
          <a:p>
            <a:pPr lvl="1"/>
            <a:r>
              <a:rPr lang="en-US" dirty="0"/>
              <a:t>Each week we will post an R assignment to be completed and turned in via </a:t>
            </a:r>
            <a:r>
              <a:rPr lang="en-US" dirty="0" err="1"/>
              <a:t>bCourses</a:t>
            </a:r>
            <a:endParaRPr lang="en-US" dirty="0"/>
          </a:p>
          <a:p>
            <a:r>
              <a:rPr lang="en-US" dirty="0"/>
              <a:t>Final (50%)</a:t>
            </a:r>
          </a:p>
          <a:p>
            <a:pPr lvl="1"/>
            <a:r>
              <a:rPr lang="en-US" dirty="0"/>
              <a:t> This will be a written piece, should be journal article-</a:t>
            </a:r>
            <a:r>
              <a:rPr lang="en-US" dirty="0" err="1"/>
              <a:t>esque</a:t>
            </a:r>
            <a:r>
              <a:rPr lang="en-US" dirty="0"/>
              <a:t> </a:t>
            </a:r>
          </a:p>
          <a:p>
            <a:pPr lvl="2"/>
            <a:r>
              <a:rPr lang="en-US" dirty="0"/>
              <a:t>Include spatial analysis on your own dataset incorporating topics covered across the 8 weeks</a:t>
            </a:r>
          </a:p>
        </p:txBody>
      </p:sp>
    </p:spTree>
    <p:extLst>
      <p:ext uri="{BB962C8B-B14F-4D97-AF65-F5344CB8AC3E}">
        <p14:creationId xmlns:p14="http://schemas.microsoft.com/office/powerpoint/2010/main" val="418790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
        <p:nvSpPr>
          <p:cNvPr id="3" name="Rectangle 2">
            <a:extLst>
              <a:ext uri="{FF2B5EF4-FFF2-40B4-BE49-F238E27FC236}">
                <a16:creationId xmlns:a16="http://schemas.microsoft.com/office/drawing/2014/main" id="{51492DF9-EDAD-AC47-A745-F364E2AED776}"/>
              </a:ext>
            </a:extLst>
          </p:cNvPr>
          <p:cNvSpPr/>
          <p:nvPr/>
        </p:nvSpPr>
        <p:spPr>
          <a:xfrm>
            <a:off x="3581400" y="4898670"/>
            <a:ext cx="4114800" cy="523220"/>
          </a:xfrm>
          <a:prstGeom prst="rect">
            <a:avLst/>
          </a:prstGeom>
        </p:spPr>
        <p:txBody>
          <a:bodyPr wrap="square">
            <a:spAutoFit/>
          </a:bodyPr>
          <a:lstStyle/>
          <a:p>
            <a:r>
              <a:rPr lang="en-US" sz="1400" dirty="0">
                <a:solidFill>
                  <a:srgbClr val="222222"/>
                </a:solidFill>
                <a:latin typeface="Arial" panose="020B0604020202020204" pitchFamily="34" charset="0"/>
              </a:rPr>
              <a:t>Elliott &amp; </a:t>
            </a:r>
            <a:r>
              <a:rPr lang="en-US" sz="1400" dirty="0" err="1">
                <a:solidFill>
                  <a:srgbClr val="222222"/>
                </a:solidFill>
                <a:latin typeface="Arial" panose="020B0604020202020204" pitchFamily="34" charset="0"/>
              </a:rPr>
              <a:t>Wartenberg</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Environmental health perspectives</a:t>
            </a:r>
            <a:r>
              <a:rPr lang="en-US" sz="1400" dirty="0">
                <a:solidFill>
                  <a:srgbClr val="222222"/>
                </a:solidFill>
                <a:latin typeface="Arial" panose="020B0604020202020204" pitchFamily="34" charset="0"/>
              </a:rPr>
              <a:t> 112.9 (2004): 998.</a:t>
            </a:r>
            <a:endParaRPr lang="en-US" sz="1400" dirty="0"/>
          </a:p>
        </p:txBody>
      </p:sp>
    </p:spTree>
    <p:extLst>
      <p:ext uri="{BB962C8B-B14F-4D97-AF65-F5344CB8AC3E}">
        <p14:creationId xmlns:p14="http://schemas.microsoft.com/office/powerpoint/2010/main" val="3942463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19200"/>
            <a:ext cx="6413500" cy="5554662"/>
          </a:xfrm>
          <a:noFill/>
        </p:spPr>
      </p:pic>
      <p:sp>
        <p:nvSpPr>
          <p:cNvPr id="2" name="Oval 1"/>
          <p:cNvSpPr/>
          <p:nvPr/>
        </p:nvSpPr>
        <p:spPr>
          <a:xfrm>
            <a:off x="5715000" y="36576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12" y="6400800"/>
            <a:ext cx="51816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=2jOtehF01Kc</a:t>
            </a:r>
          </a:p>
        </p:txBody>
      </p:sp>
      <p:pic>
        <p:nvPicPr>
          <p:cNvPr id="8" name="flu_cropped.mp4">
            <a:hlinkClick r:id="" action="ppaction://media"/>
            <a:extLst>
              <a:ext uri="{FF2B5EF4-FFF2-40B4-BE49-F238E27FC236}">
                <a16:creationId xmlns:a16="http://schemas.microsoft.com/office/drawing/2014/main" id="{E97BE295-2CA6-F84B-ABED-E31A634779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676400"/>
            <a:ext cx="7620000" cy="4286250"/>
          </a:xfrm>
          <a:prstGeom prst="rect">
            <a:avLst/>
          </a:prstGeom>
        </p:spPr>
      </p:pic>
      <p:sp>
        <p:nvSpPr>
          <p:cNvPr id="9" name="Rectangle 2">
            <a:extLst>
              <a:ext uri="{FF2B5EF4-FFF2-40B4-BE49-F238E27FC236}">
                <a16:creationId xmlns:a16="http://schemas.microsoft.com/office/drawing/2014/main" id="{7D8F7665-0962-6640-A181-5CA053A25D14}"/>
              </a:ext>
            </a:extLst>
          </p:cNvPr>
          <p:cNvSpPr txBox="1">
            <a:spLocks noChangeArrowheads="1"/>
          </p:cNvSpPr>
          <p:nvPr/>
        </p:nvSpPr>
        <p:spPr>
          <a:xfrm>
            <a:off x="228600" y="207962"/>
            <a:ext cx="8229600" cy="10112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rgbClr val="C00000"/>
                </a:solidFill>
              </a:rPr>
              <a:t>2. Identify Trends</a:t>
            </a:r>
            <a:endParaRPr lang="en-US" altLang="en-US" sz="3600" b="1" dirty="0">
              <a:solidFill>
                <a:srgbClr val="C00000"/>
              </a:solidFill>
            </a:endParaRPr>
          </a:p>
        </p:txBody>
      </p:sp>
    </p:spTree>
    <p:extLst>
      <p:ext uri="{BB962C8B-B14F-4D97-AF65-F5344CB8AC3E}">
        <p14:creationId xmlns:p14="http://schemas.microsoft.com/office/powerpoint/2010/main" val="14214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630621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Point Level Data</a:t>
            </a:r>
          </a:p>
        </p:txBody>
      </p:sp>
    </p:spTree>
    <p:extLst>
      <p:ext uri="{BB962C8B-B14F-4D97-AF65-F5344CB8AC3E}">
        <p14:creationId xmlns:p14="http://schemas.microsoft.com/office/powerpoint/2010/main" val="33722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7">
            <a:extLst>
              <a:ext uri="{FF2B5EF4-FFF2-40B4-BE49-F238E27FC236}">
                <a16:creationId xmlns:a16="http://schemas.microsoft.com/office/drawing/2014/main" id="{9BB542B5-22F5-BD44-86A5-10E514A2D153}"/>
              </a:ext>
            </a:extLst>
          </p:cNvPr>
          <p:cNvSpPr>
            <a:spLocks noChangeArrowheads="1"/>
          </p:cNvSpPr>
          <p:nvPr/>
        </p:nvSpPr>
        <p:spPr bwMode="auto">
          <a:xfrm>
            <a:off x="76200" y="457200"/>
            <a:ext cx="630621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Point Level Data</a:t>
            </a:r>
          </a:p>
        </p:txBody>
      </p:sp>
    </p:spTree>
    <p:extLst>
      <p:ext uri="{BB962C8B-B14F-4D97-AF65-F5344CB8AC3E}">
        <p14:creationId xmlns:p14="http://schemas.microsoft.com/office/powerpoint/2010/main" val="2752300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371600"/>
            <a:ext cx="8229600" cy="990600"/>
          </a:xfrm>
        </p:spPr>
        <p:txBody>
          <a:bodyPr>
            <a:normAutofit/>
          </a:bodyPr>
          <a:lstStyle/>
          <a:p>
            <a:pPr eaLnBrk="1" hangingPunct="1"/>
            <a:r>
              <a:rPr lang="en-GB" altLang="en-US" sz="3200" b="1" dirty="0" err="1">
                <a:solidFill>
                  <a:schemeClr val="tx1"/>
                </a:solidFill>
              </a:rPr>
              <a:t>Choropleth</a:t>
            </a:r>
            <a:r>
              <a:rPr lang="en-GB" altLang="en-US" sz="3200" b="1" dirty="0">
                <a:solidFill>
                  <a:schemeClr val="tx1"/>
                </a:solidFill>
              </a:rPr>
              <a:t> Maps</a:t>
            </a:r>
            <a:endParaRPr lang="en-US" altLang="en-US" sz="3200" b="1" dirty="0">
              <a:solidFill>
                <a:schemeClr val="tx1"/>
              </a:solidFill>
            </a:endParaRPr>
          </a:p>
        </p:txBody>
      </p:sp>
      <p:sp>
        <p:nvSpPr>
          <p:cNvPr id="29699" name="Rectangle 3"/>
          <p:cNvSpPr>
            <a:spLocks noGrp="1" noChangeArrowheads="1"/>
          </p:cNvSpPr>
          <p:nvPr>
            <p:ph idx="1"/>
          </p:nvPr>
        </p:nvSpPr>
        <p:spPr>
          <a:xfrm>
            <a:off x="457200" y="2438400"/>
            <a:ext cx="8229600" cy="4876800"/>
          </a:xfrm>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
        <p:nvSpPr>
          <p:cNvPr id="4" name="Rectangle 7">
            <a:extLst>
              <a:ext uri="{FF2B5EF4-FFF2-40B4-BE49-F238E27FC236}">
                <a16:creationId xmlns:a16="http://schemas.microsoft.com/office/drawing/2014/main" id="{8E7AD231-B7BD-3742-B2F7-C49D9C05FDA3}"/>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54646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1342310"/>
            <a:ext cx="344838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2000" dirty="0"/>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838200" y="1981200"/>
            <a:ext cx="7838899" cy="4495800"/>
          </a:xfrm>
          <a:prstGeom prst="rect">
            <a:avLst/>
          </a:prstGeom>
        </p:spPr>
      </p:pic>
      <p:sp>
        <p:nvSpPr>
          <p:cNvPr id="4" name="Rectangle 7">
            <a:extLst>
              <a:ext uri="{FF2B5EF4-FFF2-40B4-BE49-F238E27FC236}">
                <a16:creationId xmlns:a16="http://schemas.microsoft.com/office/drawing/2014/main" id="{EFBEA60B-8B46-8744-B895-18624D834C94}"/>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36082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219200"/>
            <a:ext cx="7696200" cy="5440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6A14BB67-C5D9-5145-A760-AEDE0409ED90}"/>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140056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838620" y="1828800"/>
            <a:ext cx="1524000" cy="1717183"/>
          </a:xfrm>
          <a:prstGeom prst="rect">
            <a:avLst/>
          </a:prstGeom>
        </p:spPr>
      </p:pic>
      <p:pic>
        <p:nvPicPr>
          <p:cNvPr id="6" name="Picture 2" descr="https://yt3.ggpht.com/-1VBikF0hgV8/AAAAAAAAAAI/AAAAAAAAAAA/FqcgkAulS2U/s900-c-k-no/photo.jpg">
            <a:extLst>
              <a:ext uri="{FF2B5EF4-FFF2-40B4-BE49-F238E27FC236}">
                <a16:creationId xmlns:a16="http://schemas.microsoft.com/office/drawing/2014/main" id="{FBED483E-265A-6D41-B82E-9B150612C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195" y="1828800"/>
            <a:ext cx="1717183" cy="171718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A41256-C78A-FA4E-9CF1-EB2D71F63866}"/>
              </a:ext>
            </a:extLst>
          </p:cNvPr>
          <p:cNvSpPr txBox="1"/>
          <p:nvPr/>
        </p:nvSpPr>
        <p:spPr>
          <a:xfrm>
            <a:off x="2597370" y="3650186"/>
            <a:ext cx="1912831" cy="338554"/>
          </a:xfrm>
          <a:prstGeom prst="rect">
            <a:avLst/>
          </a:prstGeom>
          <a:noFill/>
        </p:spPr>
        <p:txBody>
          <a:bodyPr wrap="none" rtlCol="0">
            <a:spAutoFit/>
          </a:bodyPr>
          <a:lstStyle/>
          <a:p>
            <a:r>
              <a:rPr lang="en-US" sz="1600" dirty="0"/>
              <a:t>Alemayehu Midekisa</a:t>
            </a:r>
          </a:p>
        </p:txBody>
      </p:sp>
      <p:pic>
        <p:nvPicPr>
          <p:cNvPr id="8" name="Picture 7">
            <a:extLst>
              <a:ext uri="{FF2B5EF4-FFF2-40B4-BE49-F238E27FC236}">
                <a16:creationId xmlns:a16="http://schemas.microsoft.com/office/drawing/2014/main" id="{032C66FD-A838-ED44-AF41-A554F90223FC}"/>
              </a:ext>
            </a:extLst>
          </p:cNvPr>
          <p:cNvPicPr>
            <a:picLocks noChangeAspect="1"/>
          </p:cNvPicPr>
          <p:nvPr/>
        </p:nvPicPr>
        <p:blipFill>
          <a:blip r:embed="rId4"/>
          <a:stretch>
            <a:fillRect/>
          </a:stretch>
        </p:blipFill>
        <p:spPr>
          <a:xfrm>
            <a:off x="4744954" y="1828800"/>
            <a:ext cx="1717183" cy="1717183"/>
          </a:xfrm>
          <a:prstGeom prst="rect">
            <a:avLst/>
          </a:prstGeom>
        </p:spPr>
      </p:pic>
      <p:sp>
        <p:nvSpPr>
          <p:cNvPr id="9" name="TextBox 8">
            <a:extLst>
              <a:ext uri="{FF2B5EF4-FFF2-40B4-BE49-F238E27FC236}">
                <a16:creationId xmlns:a16="http://schemas.microsoft.com/office/drawing/2014/main" id="{A1B58E25-5EA4-924D-A43E-7087AB3303BE}"/>
              </a:ext>
            </a:extLst>
          </p:cNvPr>
          <p:cNvSpPr txBox="1"/>
          <p:nvPr/>
        </p:nvSpPr>
        <p:spPr>
          <a:xfrm>
            <a:off x="4769178" y="3650186"/>
            <a:ext cx="2469822" cy="338554"/>
          </a:xfrm>
          <a:prstGeom prst="rect">
            <a:avLst/>
          </a:prstGeom>
          <a:noFill/>
        </p:spPr>
        <p:txBody>
          <a:bodyPr wrap="square" rtlCol="0">
            <a:spAutoFit/>
          </a:bodyPr>
          <a:lstStyle/>
          <a:p>
            <a:r>
              <a:rPr lang="en-US" sz="1600" dirty="0"/>
              <a:t>Ricardo Andrade-Pacheco</a:t>
            </a:r>
          </a:p>
        </p:txBody>
      </p:sp>
      <p:sp>
        <p:nvSpPr>
          <p:cNvPr id="10" name="TextBox 9">
            <a:extLst>
              <a:ext uri="{FF2B5EF4-FFF2-40B4-BE49-F238E27FC236}">
                <a16:creationId xmlns:a16="http://schemas.microsoft.com/office/drawing/2014/main" id="{71DCC53F-2D89-454A-8E79-2903D1FA4A40}"/>
              </a:ext>
            </a:extLst>
          </p:cNvPr>
          <p:cNvSpPr txBox="1"/>
          <p:nvPr/>
        </p:nvSpPr>
        <p:spPr>
          <a:xfrm>
            <a:off x="915240" y="3650206"/>
            <a:ext cx="1370760" cy="338554"/>
          </a:xfrm>
          <a:prstGeom prst="rect">
            <a:avLst/>
          </a:prstGeom>
          <a:noFill/>
        </p:spPr>
        <p:txBody>
          <a:bodyPr wrap="none" rtlCol="0">
            <a:spAutoFit/>
          </a:bodyPr>
          <a:lstStyle/>
          <a:p>
            <a:r>
              <a:rPr lang="en-US" sz="1600" dirty="0"/>
              <a:t>Hugh Sturrock</a:t>
            </a:r>
          </a:p>
        </p:txBody>
      </p:sp>
      <p:sp>
        <p:nvSpPr>
          <p:cNvPr id="11" name="TextBox 10">
            <a:extLst>
              <a:ext uri="{FF2B5EF4-FFF2-40B4-BE49-F238E27FC236}">
                <a16:creationId xmlns:a16="http://schemas.microsoft.com/office/drawing/2014/main" id="{3EAAAA64-1AA2-9948-9262-F08CA0025A6E}"/>
              </a:ext>
            </a:extLst>
          </p:cNvPr>
          <p:cNvSpPr txBox="1"/>
          <p:nvPr/>
        </p:nvSpPr>
        <p:spPr>
          <a:xfrm>
            <a:off x="6934200" y="3650186"/>
            <a:ext cx="1602273" cy="338554"/>
          </a:xfrm>
          <a:prstGeom prst="rect">
            <a:avLst/>
          </a:prstGeom>
          <a:noFill/>
        </p:spPr>
        <p:txBody>
          <a:bodyPr wrap="square" rtlCol="0">
            <a:spAutoFit/>
          </a:bodyPr>
          <a:lstStyle/>
          <a:p>
            <a:r>
              <a:rPr lang="en-US" sz="1600" dirty="0" err="1"/>
              <a:t>Everleigh</a:t>
            </a:r>
            <a:r>
              <a:rPr lang="en-US" sz="1600" dirty="0"/>
              <a:t> Stokes</a:t>
            </a:r>
          </a:p>
        </p:txBody>
      </p:sp>
      <p:pic>
        <p:nvPicPr>
          <p:cNvPr id="3" name="Picture 2"/>
          <p:cNvPicPr>
            <a:picLocks noChangeAspect="1"/>
          </p:cNvPicPr>
          <p:nvPr/>
        </p:nvPicPr>
        <p:blipFill>
          <a:blip r:embed="rId5"/>
          <a:stretch>
            <a:fillRect/>
          </a:stretch>
        </p:blipFill>
        <p:spPr>
          <a:xfrm>
            <a:off x="6781800" y="1803670"/>
            <a:ext cx="1346200" cy="1790160"/>
          </a:xfrm>
          <a:prstGeom prst="rect">
            <a:avLst/>
          </a:prstGeom>
        </p:spPr>
      </p:pic>
    </p:spTree>
    <p:extLst>
      <p:ext uri="{BB962C8B-B14F-4D97-AF65-F5344CB8AC3E}">
        <p14:creationId xmlns:p14="http://schemas.microsoft.com/office/powerpoint/2010/main" val="224464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02FBB48F-A0A0-684F-84DC-B7D3A206A708}"/>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2784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
        <p:nvSpPr>
          <p:cNvPr id="7" name="Rectangle 2">
            <a:extLst>
              <a:ext uri="{FF2B5EF4-FFF2-40B4-BE49-F238E27FC236}">
                <a16:creationId xmlns:a16="http://schemas.microsoft.com/office/drawing/2014/main" id="{F45D69B3-217C-444D-A762-2E20501D637D}"/>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96003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
        <p:nvSpPr>
          <p:cNvPr id="7" name="Rectangle 2">
            <a:extLst>
              <a:ext uri="{FF2B5EF4-FFF2-40B4-BE49-F238E27FC236}">
                <a16:creationId xmlns:a16="http://schemas.microsoft.com/office/drawing/2014/main" id="{9055B235-5EF6-AE42-868D-E0A1E9BA9074}"/>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52996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
        <p:nvSpPr>
          <p:cNvPr id="6" name="Rectangle 2">
            <a:extLst>
              <a:ext uri="{FF2B5EF4-FFF2-40B4-BE49-F238E27FC236}">
                <a16:creationId xmlns:a16="http://schemas.microsoft.com/office/drawing/2014/main" id="{A4A2BB37-896B-BC47-8671-840685E67EAD}"/>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52996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371600"/>
            <a:ext cx="8229600" cy="990600"/>
          </a:xfrm>
        </p:spPr>
        <p:txBody>
          <a:bodyPr>
            <a:normAutofit/>
          </a:bodyPr>
          <a:lstStyle/>
          <a:p>
            <a:pPr eaLnBrk="1" hangingPunct="1"/>
            <a:r>
              <a:rPr lang="en-GB" altLang="en-US" sz="3200" b="1" dirty="0">
                <a:solidFill>
                  <a:schemeClr val="tx1"/>
                </a:solidFill>
              </a:rPr>
              <a:t>Cartograms</a:t>
            </a:r>
            <a:endParaRPr lang="en-US" altLang="en-US" sz="3600" b="1" dirty="0">
              <a:solidFill>
                <a:schemeClr val="tx1"/>
              </a:solidFill>
            </a:endParaRPr>
          </a:p>
        </p:txBody>
      </p:sp>
      <p:sp>
        <p:nvSpPr>
          <p:cNvPr id="35843" name="Rectangle 3"/>
          <p:cNvSpPr>
            <a:spLocks noGrp="1" noChangeArrowheads="1"/>
          </p:cNvSpPr>
          <p:nvPr>
            <p:ph idx="1"/>
          </p:nvPr>
        </p:nvSpPr>
        <p:spPr>
          <a:xfrm>
            <a:off x="457200" y="2590800"/>
            <a:ext cx="8229600" cy="4876800"/>
          </a:xfrm>
        </p:spPr>
        <p:txBody>
          <a:bodyPr>
            <a:normAutofit/>
          </a:bodyPr>
          <a:lstStyle/>
          <a:p>
            <a:pPr eaLnBrk="1" hangingPunct="1">
              <a:lnSpc>
                <a:spcPct val="90000"/>
              </a:lnSpc>
            </a:pPr>
            <a:r>
              <a:rPr lang="en-GB" altLang="en-US" dirty="0"/>
              <a:t>Overcomes problem of physical dominance of large areas</a:t>
            </a:r>
          </a:p>
          <a:p>
            <a:pPr eaLnBrk="1" hangingPunct="1">
              <a:lnSpc>
                <a:spcPct val="90000"/>
              </a:lnSpc>
            </a:pPr>
            <a:endParaRPr lang="en-GB" altLang="en-US" dirty="0"/>
          </a:p>
          <a:p>
            <a:pPr eaLnBrk="1" hangingPunct="1">
              <a:lnSpc>
                <a:spcPct val="90000"/>
              </a:lnSpc>
            </a:pPr>
            <a:r>
              <a:rPr lang="en-GB" altLang="en-US" dirty="0"/>
              <a:t>Geometrically transforms the area of each polygon so that it is proportional to the corresponding attribute</a:t>
            </a:r>
          </a:p>
          <a:p>
            <a:pPr eaLnBrk="1" hangingPunct="1">
              <a:lnSpc>
                <a:spcPct val="90000"/>
              </a:lnSpc>
            </a:pPr>
            <a:endParaRPr lang="en-GB" altLang="en-US" dirty="0"/>
          </a:p>
          <a:p>
            <a:pPr eaLnBrk="1" hangingPunct="1">
              <a:lnSpc>
                <a:spcPct val="90000"/>
              </a:lnSpc>
            </a:pPr>
            <a:r>
              <a:rPr lang="en-GB" altLang="en-US" dirty="0"/>
              <a:t>Distort area and distance, forsaking spatial detail</a:t>
            </a:r>
          </a:p>
          <a:p>
            <a:pPr eaLnBrk="1" hangingPunct="1">
              <a:lnSpc>
                <a:spcPct val="90000"/>
              </a:lnSpc>
            </a:pPr>
            <a:endParaRPr lang="en-GB" altLang="en-US" dirty="0"/>
          </a:p>
          <a:p>
            <a:pPr eaLnBrk="1" hangingPunct="1">
              <a:lnSpc>
                <a:spcPct val="90000"/>
              </a:lnSpc>
            </a:pPr>
            <a:r>
              <a:rPr lang="en-GB" altLang="en-US" dirty="0"/>
              <a:t>See </a:t>
            </a:r>
            <a:r>
              <a:rPr lang="en-GB" altLang="en-US" dirty="0" err="1">
                <a:solidFill>
                  <a:srgbClr val="0066FF"/>
                </a:solidFill>
              </a:rPr>
              <a:t>www.worldmapper.org</a:t>
            </a:r>
            <a:endParaRPr lang="en-US" altLang="en-US" dirty="0">
              <a:solidFill>
                <a:srgbClr val="0066FF"/>
              </a:solidFill>
            </a:endParaRPr>
          </a:p>
        </p:txBody>
      </p:sp>
      <p:sp>
        <p:nvSpPr>
          <p:cNvPr id="4" name="Rectangle 7">
            <a:extLst>
              <a:ext uri="{FF2B5EF4-FFF2-40B4-BE49-F238E27FC236}">
                <a16:creationId xmlns:a16="http://schemas.microsoft.com/office/drawing/2014/main" id="{FAD02EE0-47FC-6945-8117-61F0CBC8BE57}"/>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399307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512" y="1905000"/>
            <a:ext cx="8077200" cy="3975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TextBox 2"/>
          <p:cNvSpPr txBox="1">
            <a:spLocks noChangeArrowheads="1"/>
          </p:cNvSpPr>
          <p:nvPr/>
        </p:nvSpPr>
        <p:spPr bwMode="auto">
          <a:xfrm>
            <a:off x="492512" y="1325692"/>
            <a:ext cx="363092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
        <p:nvSpPr>
          <p:cNvPr id="6" name="Rectangle 7">
            <a:extLst>
              <a:ext uri="{FF2B5EF4-FFF2-40B4-BE49-F238E27FC236}">
                <a16:creationId xmlns:a16="http://schemas.microsoft.com/office/drawing/2014/main" id="{1D15FA0B-50DC-474D-B9A9-ED6E413D77B5}"/>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179606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52400" y="1262390"/>
            <a:ext cx="510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78499"/>
            <a:ext cx="8001000" cy="3937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7">
            <a:extLst>
              <a:ext uri="{FF2B5EF4-FFF2-40B4-BE49-F238E27FC236}">
                <a16:creationId xmlns:a16="http://schemas.microsoft.com/office/drawing/2014/main" id="{A78CF122-DEAF-E942-A9DC-A405550D8505}"/>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671951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2057400"/>
            <a:ext cx="3568700" cy="193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4313423"/>
            <a:ext cx="3568700" cy="1933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Rectangle 9"/>
          <p:cNvSpPr>
            <a:spLocks noChangeArrowheads="1"/>
          </p:cNvSpPr>
          <p:nvPr/>
        </p:nvSpPr>
        <p:spPr bwMode="auto">
          <a:xfrm>
            <a:off x="1331119" y="1622907"/>
            <a:ext cx="207168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000" b="0" dirty="0"/>
              <a:t>Choropleths</a:t>
            </a:r>
            <a:endParaRPr lang="en-US" altLang="en-US" sz="2000" b="0" dirty="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0" name="Rectangle 4">
            <a:extLst>
              <a:ext uri="{FF2B5EF4-FFF2-40B4-BE49-F238E27FC236}">
                <a16:creationId xmlns:a16="http://schemas.microsoft.com/office/drawing/2014/main" id="{50121710-9D82-D145-A93D-79581B859FCE}"/>
              </a:ext>
            </a:extLst>
          </p:cNvPr>
          <p:cNvSpPr txBox="1">
            <a:spLocks noChangeArrowheads="1"/>
          </p:cNvSpPr>
          <p:nvPr/>
        </p:nvSpPr>
        <p:spPr>
          <a:xfrm>
            <a:off x="2590800" y="1080788"/>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2400" b="1" dirty="0">
                <a:solidFill>
                  <a:schemeClr val="tx1"/>
                </a:solidFill>
              </a:rPr>
              <a:t>2008 Presidential Elections</a:t>
            </a:r>
            <a:endParaRPr lang="en-US" altLang="en-US" sz="2400" b="1" dirty="0">
              <a:solidFill>
                <a:schemeClr val="tx1"/>
              </a:solidFill>
            </a:endParaRPr>
          </a:p>
        </p:txBody>
      </p:sp>
      <p:sp>
        <p:nvSpPr>
          <p:cNvPr id="11" name="Rectangle 7">
            <a:extLst>
              <a:ext uri="{FF2B5EF4-FFF2-40B4-BE49-F238E27FC236}">
                <a16:creationId xmlns:a16="http://schemas.microsoft.com/office/drawing/2014/main" id="{FADD73DF-FCE3-A945-B4F1-3B233F27719F}"/>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7685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5" name="Table 4">
            <a:extLst>
              <a:ext uri="{FF2B5EF4-FFF2-40B4-BE49-F238E27FC236}">
                <a16:creationId xmlns:a16="http://schemas.microsoft.com/office/drawing/2014/main" id="{426C4E9B-5AC5-C24F-9EE6-964911D9C25D}"/>
              </a:ext>
            </a:extLst>
          </p:cNvPr>
          <p:cNvGraphicFramePr>
            <a:graphicFrameLocks noGrp="1"/>
          </p:cNvGraphicFramePr>
          <p:nvPr>
            <p:extLst>
              <p:ext uri="{D42A27DB-BD31-4B8C-83A1-F6EECF244321}">
                <p14:modId xmlns:p14="http://schemas.microsoft.com/office/powerpoint/2010/main" val="1236158127"/>
              </p:ext>
            </p:extLst>
          </p:nvPr>
        </p:nvGraphicFramePr>
        <p:xfrm>
          <a:off x="381000" y="1295400"/>
          <a:ext cx="5486400" cy="838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779F1D8E-249C-624F-99BF-793657B7F648}"/>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7" name="TextBox 6">
            <a:extLst>
              <a:ext uri="{FF2B5EF4-FFF2-40B4-BE49-F238E27FC236}">
                <a16:creationId xmlns:a16="http://schemas.microsoft.com/office/drawing/2014/main" id="{71839E40-0B21-0C47-9C81-D82680151EBA}"/>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04932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2057400"/>
            <a:ext cx="3568700" cy="193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053962"/>
            <a:ext cx="3429000" cy="1856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4313423"/>
            <a:ext cx="3568700" cy="1933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389094"/>
            <a:ext cx="3429000"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Rectangle 9"/>
          <p:cNvSpPr>
            <a:spLocks noChangeArrowheads="1"/>
          </p:cNvSpPr>
          <p:nvPr/>
        </p:nvSpPr>
        <p:spPr bwMode="auto">
          <a:xfrm>
            <a:off x="1331119" y="1622907"/>
            <a:ext cx="207168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000" b="0" dirty="0"/>
              <a:t>Choropleths</a:t>
            </a:r>
            <a:endParaRPr lang="en-US" altLang="en-US" sz="2000" b="0" dirty="0"/>
          </a:p>
        </p:txBody>
      </p:sp>
      <p:sp>
        <p:nvSpPr>
          <p:cNvPr id="52232" name="Rectangle 10"/>
          <p:cNvSpPr>
            <a:spLocks noChangeArrowheads="1"/>
          </p:cNvSpPr>
          <p:nvPr/>
        </p:nvSpPr>
        <p:spPr bwMode="auto">
          <a:xfrm>
            <a:off x="5944013" y="1622907"/>
            <a:ext cx="152317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000" b="0" dirty="0"/>
              <a:t>Cartograms</a:t>
            </a:r>
            <a:endParaRPr lang="en-US" altLang="en-US" sz="2000" b="0" dirty="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0" name="Rectangle 4">
            <a:extLst>
              <a:ext uri="{FF2B5EF4-FFF2-40B4-BE49-F238E27FC236}">
                <a16:creationId xmlns:a16="http://schemas.microsoft.com/office/drawing/2014/main" id="{50121710-9D82-D145-A93D-79581B859FCE}"/>
              </a:ext>
            </a:extLst>
          </p:cNvPr>
          <p:cNvSpPr txBox="1">
            <a:spLocks noChangeArrowheads="1"/>
          </p:cNvSpPr>
          <p:nvPr/>
        </p:nvSpPr>
        <p:spPr>
          <a:xfrm>
            <a:off x="2590800" y="1080788"/>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2400" b="1" dirty="0">
                <a:solidFill>
                  <a:schemeClr val="tx1"/>
                </a:solidFill>
              </a:rPr>
              <a:t>2008 Presidential Elections</a:t>
            </a:r>
            <a:endParaRPr lang="en-US" altLang="en-US" sz="2400" b="1" dirty="0">
              <a:solidFill>
                <a:schemeClr val="tx1"/>
              </a:solidFill>
            </a:endParaRPr>
          </a:p>
        </p:txBody>
      </p:sp>
      <p:sp>
        <p:nvSpPr>
          <p:cNvPr id="14" name="Rectangle 7">
            <a:extLst>
              <a:ext uri="{FF2B5EF4-FFF2-40B4-BE49-F238E27FC236}">
                <a16:creationId xmlns:a16="http://schemas.microsoft.com/office/drawing/2014/main" id="{28910E60-9548-164F-AAB3-06820BE6B477}"/>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509950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
        <p:nvSpPr>
          <p:cNvPr id="8" name="Rectangle 7">
            <a:extLst>
              <a:ext uri="{FF2B5EF4-FFF2-40B4-BE49-F238E27FC236}">
                <a16:creationId xmlns:a16="http://schemas.microsoft.com/office/drawing/2014/main" id="{A6A6FD8D-2401-2C40-9787-26984E33A82C}"/>
              </a:ext>
            </a:extLst>
          </p:cNvPr>
          <p:cNvSpPr>
            <a:spLocks noChangeArrowheads="1"/>
          </p:cNvSpPr>
          <p:nvPr/>
        </p:nvSpPr>
        <p:spPr bwMode="auto">
          <a:xfrm>
            <a:off x="76200" y="457200"/>
            <a:ext cx="528029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Raster Data</a:t>
            </a:r>
          </a:p>
        </p:txBody>
      </p:sp>
    </p:spTree>
    <p:extLst>
      <p:ext uri="{BB962C8B-B14F-4D97-AF65-F5344CB8AC3E}">
        <p14:creationId xmlns:p14="http://schemas.microsoft.com/office/powerpoint/2010/main" val="2504554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83FF45C-C048-F74E-8494-51C1B7323B82}"/>
              </a:ext>
            </a:extLst>
          </p:cNvPr>
          <p:cNvGraphicFramePr>
            <a:graphicFrameLocks noGrp="1"/>
          </p:cNvGraphicFramePr>
          <p:nvPr>
            <p:extLst>
              <p:ext uri="{D42A27DB-BD31-4B8C-83A1-F6EECF244321}">
                <p14:modId xmlns:p14="http://schemas.microsoft.com/office/powerpoint/2010/main" val="2489958561"/>
              </p:ext>
            </p:extLst>
          </p:nvPr>
        </p:nvGraphicFramePr>
        <p:xfrm>
          <a:off x="381000" y="1295400"/>
          <a:ext cx="5486400" cy="14782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762D9FC2-726A-BA48-AABE-21ACDFBF0B20}"/>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550CB8C7-5732-794C-AABB-78F8056970F3}"/>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patialanalysis.co.uk/wp-content/uploads/2012/02/bike_gg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10466109" cy="7010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4800600" y="-228600"/>
            <a:ext cx="5257800" cy="1143000"/>
          </a:xfrm>
        </p:spPr>
        <p:txBody>
          <a:bodyPr>
            <a:normAutofit/>
          </a:bodyPr>
          <a:lstStyle/>
          <a:p>
            <a:r>
              <a:rPr lang="en-US" dirty="0">
                <a:solidFill>
                  <a:schemeClr val="bg1">
                    <a:lumMod val="95000"/>
                  </a:schemeClr>
                </a:solidFill>
              </a:rPr>
              <a:t>Visualizing data in R</a:t>
            </a:r>
          </a:p>
        </p:txBody>
      </p:sp>
    </p:spTree>
    <p:extLst>
      <p:ext uri="{BB962C8B-B14F-4D97-AF65-F5344CB8AC3E}">
        <p14:creationId xmlns:p14="http://schemas.microsoft.com/office/powerpoint/2010/main" val="81846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08938B2-F0B7-174B-B72E-0A793AAF73D5}"/>
              </a:ext>
            </a:extLst>
          </p:cNvPr>
          <p:cNvGraphicFramePr>
            <a:graphicFrameLocks noGrp="1"/>
          </p:cNvGraphicFramePr>
          <p:nvPr>
            <p:extLst>
              <p:ext uri="{D42A27DB-BD31-4B8C-83A1-F6EECF244321}">
                <p14:modId xmlns:p14="http://schemas.microsoft.com/office/powerpoint/2010/main" val="2199637196"/>
              </p:ext>
            </p:extLst>
          </p:nvPr>
        </p:nvGraphicFramePr>
        <p:xfrm>
          <a:off x="381000" y="1295400"/>
          <a:ext cx="5486400" cy="2118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C56A359F-1EF3-934E-8E36-959663FCCD5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E9712795-8FE4-F840-A5EF-B6F0EB4553C9}"/>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7" name="Table 6">
            <a:extLst>
              <a:ext uri="{FF2B5EF4-FFF2-40B4-BE49-F238E27FC236}">
                <a16:creationId xmlns:a16="http://schemas.microsoft.com/office/drawing/2014/main" id="{EC11F739-6D65-804C-AAB3-EC4CE352BC49}"/>
              </a:ext>
            </a:extLst>
          </p:cNvPr>
          <p:cNvGraphicFramePr>
            <a:graphicFrameLocks noGrp="1"/>
          </p:cNvGraphicFramePr>
          <p:nvPr>
            <p:extLst>
              <p:ext uri="{D42A27DB-BD31-4B8C-83A1-F6EECF244321}">
                <p14:modId xmlns:p14="http://schemas.microsoft.com/office/powerpoint/2010/main" val="3626332572"/>
              </p:ext>
            </p:extLst>
          </p:nvPr>
        </p:nvGraphicFramePr>
        <p:xfrm>
          <a:off x="381000" y="1295400"/>
          <a:ext cx="5486400" cy="2489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bl>
          </a:graphicData>
        </a:graphic>
      </p:graphicFrame>
      <p:pic>
        <p:nvPicPr>
          <p:cNvPr id="11" name="Picture 10">
            <a:extLst>
              <a:ext uri="{FF2B5EF4-FFF2-40B4-BE49-F238E27FC236}">
                <a16:creationId xmlns:a16="http://schemas.microsoft.com/office/drawing/2014/main" id="{BE90935F-D900-A746-82E9-30DEB4110CA2}"/>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2" name="TextBox 11">
            <a:extLst>
              <a:ext uri="{FF2B5EF4-FFF2-40B4-BE49-F238E27FC236}">
                <a16:creationId xmlns:a16="http://schemas.microsoft.com/office/drawing/2014/main" id="{B2B89D3D-B712-EF41-85EB-5DF39FA24AC6}"/>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5066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4830F97-EFBC-6F4E-984A-4C2FFD13B1A9}"/>
              </a:ext>
            </a:extLst>
          </p:cNvPr>
          <p:cNvGraphicFramePr>
            <a:graphicFrameLocks noGrp="1"/>
          </p:cNvGraphicFramePr>
          <p:nvPr>
            <p:extLst>
              <p:ext uri="{D42A27DB-BD31-4B8C-83A1-F6EECF244321}">
                <p14:modId xmlns:p14="http://schemas.microsoft.com/office/powerpoint/2010/main" val="1128241529"/>
              </p:ext>
            </p:extLst>
          </p:nvPr>
        </p:nvGraphicFramePr>
        <p:xfrm>
          <a:off x="381000" y="1295400"/>
          <a:ext cx="5486400" cy="286004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Working with remote sensing data</a:t>
                      </a:r>
                      <a:endParaRPr lang="en-US" sz="1800" dirty="0"/>
                    </a:p>
                  </a:txBody>
                  <a:tcPr/>
                </a:tc>
                <a:tc>
                  <a:txBody>
                    <a:bodyPr/>
                    <a:lstStyle/>
                    <a:p>
                      <a:r>
                        <a:rPr lang="en-US" sz="1800" dirty="0"/>
                        <a:t>November 19</a:t>
                      </a:r>
                      <a:r>
                        <a:rPr lang="en-US" sz="1800" baseline="30000" dirty="0"/>
                        <a:t>th</a:t>
                      </a:r>
                      <a:r>
                        <a:rPr lang="en-US" sz="1800" dirty="0"/>
                        <a:t> </a:t>
                      </a:r>
                    </a:p>
                  </a:txBody>
                  <a:tcPr/>
                </a:tc>
                <a:extLst>
                  <a:ext uri="{0D108BD9-81ED-4DB2-BD59-A6C34878D82A}">
                    <a16:rowId xmlns:a16="http://schemas.microsoft.com/office/drawing/2014/main" val="10005"/>
                  </a:ext>
                </a:extLst>
              </a:tr>
            </a:tbl>
          </a:graphicData>
        </a:graphic>
      </p:graphicFrame>
      <p:pic>
        <p:nvPicPr>
          <p:cNvPr id="12" name="Picture 2" descr="https://yt3.ggpht.com/-1VBikF0hgV8/AAAAAAAAAAI/AAAAAAAAAAA/FqcgkAulS2U/s900-c-k-no/photo.jpg">
            <a:extLst>
              <a:ext uri="{FF2B5EF4-FFF2-40B4-BE49-F238E27FC236}">
                <a16:creationId xmlns:a16="http://schemas.microsoft.com/office/drawing/2014/main" id="{BBE7F88E-8379-3E4F-BA97-02B20D30A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752600"/>
            <a:ext cx="2362200" cy="23622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FDFB11E-6E19-6E47-8033-E277CF076A6D}"/>
              </a:ext>
            </a:extLst>
          </p:cNvPr>
          <p:cNvSpPr txBox="1"/>
          <p:nvPr/>
        </p:nvSpPr>
        <p:spPr>
          <a:xfrm>
            <a:off x="6324600" y="4311134"/>
            <a:ext cx="2134815" cy="369332"/>
          </a:xfrm>
          <a:prstGeom prst="rect">
            <a:avLst/>
          </a:prstGeom>
          <a:noFill/>
        </p:spPr>
        <p:txBody>
          <a:bodyPr wrap="none" rtlCol="0">
            <a:spAutoFit/>
          </a:bodyPr>
          <a:lstStyle/>
          <a:p>
            <a:r>
              <a:rPr lang="en-US" dirty="0"/>
              <a:t>Alemayehu Midekisa</a:t>
            </a:r>
          </a:p>
        </p:txBody>
      </p:sp>
    </p:spTree>
    <p:extLst>
      <p:ext uri="{BB962C8B-B14F-4D97-AF65-F5344CB8AC3E}">
        <p14:creationId xmlns:p14="http://schemas.microsoft.com/office/powerpoint/2010/main" val="103212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8" name="Table 7">
            <a:extLst>
              <a:ext uri="{FF2B5EF4-FFF2-40B4-BE49-F238E27FC236}">
                <a16:creationId xmlns:a16="http://schemas.microsoft.com/office/drawing/2014/main" id="{C35C12F3-64AF-AA49-B1B5-EF2DE124682C}"/>
              </a:ext>
            </a:extLst>
          </p:cNvPr>
          <p:cNvGraphicFramePr>
            <a:graphicFrameLocks noGrp="1"/>
          </p:cNvGraphicFramePr>
          <p:nvPr>
            <p:extLst>
              <p:ext uri="{D42A27DB-BD31-4B8C-83A1-F6EECF244321}">
                <p14:modId xmlns:p14="http://schemas.microsoft.com/office/powerpoint/2010/main" val="3627069932"/>
              </p:ext>
            </p:extLst>
          </p:nvPr>
        </p:nvGraphicFramePr>
        <p:xfrm>
          <a:off x="381000" y="1295400"/>
          <a:ext cx="5486400" cy="3261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0254A3B7-98D8-2747-BC13-E60C15B4E6F2}"/>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10" name="TextBox 9">
            <a:extLst>
              <a:ext uri="{FF2B5EF4-FFF2-40B4-BE49-F238E27FC236}">
                <a16:creationId xmlns:a16="http://schemas.microsoft.com/office/drawing/2014/main" id="{0A831C02-D587-B04F-8950-2F44ED3F7765}"/>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spTree>
    <p:extLst>
      <p:ext uri="{BB962C8B-B14F-4D97-AF65-F5344CB8AC3E}">
        <p14:creationId xmlns:p14="http://schemas.microsoft.com/office/powerpoint/2010/main" val="3303545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29459</TotalTime>
  <Words>1209</Words>
  <Application>Microsoft Macintosh PowerPoint</Application>
  <PresentationFormat>On-screen Show (4:3)</PresentationFormat>
  <Paragraphs>269</Paragraphs>
  <Slides>52</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Clarity</vt:lpstr>
      <vt:lpstr>PowerPoint Presentation</vt:lpstr>
      <vt:lpstr>Course Objectives</vt:lpstr>
      <vt:lpstr>The Team</vt:lpstr>
      <vt:lpstr>Overview</vt:lpstr>
      <vt:lpstr>Overview</vt:lpstr>
      <vt:lpstr>Overview</vt:lpstr>
      <vt:lpstr>Overview</vt:lpstr>
      <vt:lpstr>Overview</vt:lpstr>
      <vt:lpstr>Overview</vt:lpstr>
      <vt:lpstr>Overview</vt:lpstr>
      <vt:lpstr>Overview</vt:lpstr>
      <vt:lpstr>Grades</vt:lpstr>
      <vt:lpstr>PowerPoint Presentation</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 of choropleths</vt:lpstr>
      <vt:lpstr>PowerPoint Presentation</vt:lpstr>
      <vt:lpstr>Disadvantages of choropleths</vt:lpstr>
      <vt:lpstr>Disadvantages of choropleths</vt:lpstr>
      <vt:lpstr>Disadvantages of choropleths</vt:lpstr>
      <vt:lpstr>Cartograms</vt:lpstr>
      <vt:lpstr>PowerPoint Presentation</vt:lpstr>
      <vt:lpstr>PowerPoint Presentation</vt:lpstr>
      <vt:lpstr>PowerPoint Presentation</vt:lpstr>
      <vt:lpstr>PowerPoint Presentation</vt:lpstr>
      <vt:lpstr>PowerPoint Presentation</vt:lpstr>
      <vt:lpstr>PowerPoint Presentation</vt:lpstr>
      <vt:lpstr>Density Estimates </vt:lpstr>
      <vt:lpstr>Density Estimates </vt:lpstr>
      <vt:lpstr>Interpolation </vt:lpstr>
      <vt:lpstr>PowerPoint Presentation</vt:lpstr>
      <vt:lpstr>Ecological Bias</vt:lpstr>
      <vt:lpstr>PowerPoint Presentation</vt:lpstr>
      <vt:lpstr>Cluster Detection</vt:lpstr>
      <vt:lpstr>PowerPoint Presentation</vt:lpstr>
      <vt:lpstr>Questions?</vt:lpstr>
      <vt:lpstr>Visualizing data in R</vt:lpstr>
    </vt:vector>
  </TitlesOfParts>
  <Company>UCSF</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Hugh Sturrock</cp:lastModifiedBy>
  <cp:revision>78</cp:revision>
  <dcterms:created xsi:type="dcterms:W3CDTF">2015-08-05T20:54:29Z</dcterms:created>
  <dcterms:modified xsi:type="dcterms:W3CDTF">2018-10-13T04:51:32Z</dcterms:modified>
</cp:coreProperties>
</file>